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2"/>
  </p:notesMasterIdLst>
  <p:handoutMasterIdLst>
    <p:handoutMasterId r:id="rId43"/>
  </p:handoutMasterIdLst>
  <p:sldIdLst>
    <p:sldId id="268" r:id="rId3"/>
    <p:sldId id="274" r:id="rId4"/>
    <p:sldId id="328" r:id="rId5"/>
    <p:sldId id="288" r:id="rId6"/>
    <p:sldId id="289" r:id="rId7"/>
    <p:sldId id="290" r:id="rId8"/>
    <p:sldId id="291" r:id="rId9"/>
    <p:sldId id="292" r:id="rId10"/>
    <p:sldId id="301" r:id="rId11"/>
    <p:sldId id="293" r:id="rId12"/>
    <p:sldId id="294" r:id="rId13"/>
    <p:sldId id="296" r:id="rId14"/>
    <p:sldId id="298" r:id="rId15"/>
    <p:sldId id="322" r:id="rId16"/>
    <p:sldId id="329" r:id="rId17"/>
    <p:sldId id="302" r:id="rId18"/>
    <p:sldId id="303" r:id="rId19"/>
    <p:sldId id="304" r:id="rId20"/>
    <p:sldId id="305" r:id="rId21"/>
    <p:sldId id="306" r:id="rId22"/>
    <p:sldId id="308" r:id="rId23"/>
    <p:sldId id="323" r:id="rId24"/>
    <p:sldId id="307" r:id="rId25"/>
    <p:sldId id="276" r:id="rId26"/>
    <p:sldId id="324" r:id="rId27"/>
    <p:sldId id="330" r:id="rId28"/>
    <p:sldId id="277" r:id="rId29"/>
    <p:sldId id="315" r:id="rId30"/>
    <p:sldId id="316" r:id="rId31"/>
    <p:sldId id="317" r:id="rId32"/>
    <p:sldId id="318" r:id="rId33"/>
    <p:sldId id="319" r:id="rId34"/>
    <p:sldId id="320" r:id="rId35"/>
    <p:sldId id="331" r:id="rId36"/>
    <p:sldId id="278" r:id="rId37"/>
    <p:sldId id="257" r:id="rId38"/>
    <p:sldId id="310" r:id="rId39"/>
    <p:sldId id="266" r:id="rId40"/>
    <p:sldId id="314" r:id="rId4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787"/>
    <p:restoredTop sz="90447" autoAdjust="0"/>
  </p:normalViewPr>
  <p:slideViewPr>
    <p:cSldViewPr>
      <p:cViewPr varScale="1">
        <p:scale>
          <a:sx n="61" d="100"/>
          <a:sy n="61" d="100"/>
        </p:scale>
        <p:origin x="9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5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439B0D-9865-4821-AA06-B7C117E69B6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813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10DBD-F98D-440C-9B15-AEBE639A2FDC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F8DCF-2095-4B4B-860A-B25625D9D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03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DCF-2095-4B4B-860A-B25625D9DE5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54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DCF-2095-4B4B-860A-B25625D9DE5A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631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DCF-2095-4B4B-860A-B25625D9DE5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368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DCF-2095-4B4B-860A-B25625D9DE5A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818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DCF-2095-4B4B-860A-B25625D9DE5A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420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DCF-2095-4B4B-860A-B25625D9DE5A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96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43038" y="2971800"/>
            <a:ext cx="7313612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4191000"/>
            <a:ext cx="7313612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32B307-E7A2-45B2-9697-12221D505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08C9B-000A-4249-B325-2F8C209280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69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274638"/>
            <a:ext cx="1827213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7800" y="274638"/>
            <a:ext cx="53340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248EF-57E7-40A8-AA32-E4D1E2C1DC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883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B307-E7A2-45B2-9697-12221D505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C991-E845-472E-B9FE-E44F72C202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DF7D-A853-4D4E-8EE6-E3D31F73F6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9AB0-1765-4D4A-85A5-85C08EACA1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99B3-41B4-43B4-82D7-C9CF931AB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9D4-14D2-489D-90E8-A27AFC3B54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E795-FF15-4A82-BA60-6D329E7C44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E92C-BABE-4FEF-A7A9-C2C1BA0B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EC991-E845-472E-B9FE-E44F72C202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3102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ACCE-428B-40EE-BB97-183813ED1A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8C9B-000A-4249-B325-2F8C2092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48EF-57E7-40A8-AA32-E4D1E2C1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CDF7D-A853-4D4E-8EE6-E3D31F73F6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0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798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80013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C9AB0-1765-4D4A-85A5-85C08EACA1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86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499B3-41B4-43B4-82D7-C9CF931AB2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01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589D4-14D2-489D-90E8-A27AFC3B5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82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0E795-FF15-4A82-BA60-6D329E7C44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41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2E92C-BABE-4FEF-A7A9-C2C1BA0B06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71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7ACCE-428B-40EE-BB97-183813ED1A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37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74638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31361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3038" y="6524625"/>
            <a:ext cx="2133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524625"/>
            <a:ext cx="2895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24625"/>
            <a:ext cx="2133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EE1F95-E52A-47D5-AA9D-53A21AAA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5EE1F95-E52A-47D5-AA9D-53A21AAA5C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3726" y="1484784"/>
            <a:ext cx="7313612" cy="22574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Бизнес-план</a:t>
            </a:r>
            <a:br>
              <a:rPr lang="ru-RU" b="1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1066792"/>
          </a:xfrm>
        </p:spPr>
        <p:txBody>
          <a:bodyPr/>
          <a:lstStyle/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2023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51754"/>
            <a:ext cx="8754176" cy="77809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Основные термины маркетинга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94730"/>
            <a:ext cx="8754176" cy="5963270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Потребительская ценность </a:t>
            </a:r>
            <a:r>
              <a:rPr lang="ru-RU" dirty="0"/>
              <a:t>- </a:t>
            </a:r>
          </a:p>
          <a:p>
            <a:pPr marL="82296" lvl="0" indent="0" algn="just">
              <a:buNone/>
            </a:pPr>
            <a:r>
              <a:rPr lang="ru-RU" dirty="0"/>
              <a:t>оценочное суждение потребителя о способности товара удовлетворить его потребности</a:t>
            </a:r>
          </a:p>
          <a:p>
            <a:pPr algn="just"/>
            <a:r>
              <a:rPr lang="ru-RU" b="1" u="sng" dirty="0"/>
              <a:t>Пример</a:t>
            </a:r>
            <a:r>
              <a:rPr lang="ru-RU" dirty="0"/>
              <a:t>:</a:t>
            </a:r>
            <a:r>
              <a:rPr lang="en-US" dirty="0"/>
              <a:t> </a:t>
            </a:r>
            <a:r>
              <a:rPr lang="ru-RU" dirty="0"/>
              <a:t>покупка ТВ</a:t>
            </a:r>
            <a:r>
              <a:rPr lang="en-US" dirty="0"/>
              <a:t> Skyworth</a:t>
            </a:r>
            <a:r>
              <a:rPr lang="ru-RU" dirty="0"/>
              <a:t> (2</a:t>
            </a:r>
            <a:r>
              <a:rPr lang="en-US" dirty="0"/>
              <a:t>9</a:t>
            </a:r>
            <a:r>
              <a:rPr lang="ru-RU" dirty="0"/>
              <a:t>0</a:t>
            </a:r>
            <a:r>
              <a:rPr lang="en-US" dirty="0"/>
              <a:t>$</a:t>
            </a:r>
            <a:r>
              <a:rPr lang="ru-RU" dirty="0"/>
              <a:t>)</a:t>
            </a:r>
            <a:r>
              <a:rPr lang="en-US" dirty="0"/>
              <a:t>, Samsung (365$), Panasonic (380$)</a:t>
            </a:r>
            <a:r>
              <a:rPr lang="ru-RU" dirty="0"/>
              <a:t>. Технические характеристики – практически одинаковые, чуть лучше у </a:t>
            </a:r>
            <a:r>
              <a:rPr lang="en-US" dirty="0"/>
              <a:t>Skyworth</a:t>
            </a:r>
            <a:r>
              <a:rPr lang="ru-RU" dirty="0"/>
              <a:t> (</a:t>
            </a:r>
            <a:r>
              <a:rPr lang="en-US" dirty="0"/>
              <a:t>smart TV, </a:t>
            </a:r>
            <a:r>
              <a:rPr lang="en-US" dirty="0" err="1"/>
              <a:t>wifi</a:t>
            </a:r>
            <a:r>
              <a:rPr lang="ru-RU" dirty="0"/>
              <a:t>)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dirty="0"/>
              <a:t>Panasonic (</a:t>
            </a:r>
            <a:r>
              <a:rPr lang="en-US" dirty="0" err="1"/>
              <a:t>wifi</a:t>
            </a:r>
            <a:r>
              <a:rPr lang="en-US" dirty="0"/>
              <a:t>)</a:t>
            </a:r>
            <a:r>
              <a:rPr lang="ru-RU" dirty="0"/>
              <a:t>.</a:t>
            </a:r>
            <a:endParaRPr lang="en-US" dirty="0"/>
          </a:p>
          <a:p>
            <a:pPr marL="82296" lvl="0" indent="0" algn="just">
              <a:buNone/>
            </a:pPr>
            <a:r>
              <a:rPr lang="ru-RU" dirty="0"/>
              <a:t>Что вы выберете и почему?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830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388" y="0"/>
            <a:ext cx="8466144" cy="778098"/>
          </a:xfrm>
        </p:spPr>
        <p:txBody>
          <a:bodyPr>
            <a:normAutofit/>
          </a:bodyPr>
          <a:lstStyle/>
          <a:p>
            <a:r>
              <a:rPr lang="ru-RU" sz="4000" b="1" dirty="0"/>
              <a:t>Основные термины маркетинга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78098"/>
            <a:ext cx="8754176" cy="589126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Удовлетворенность потребителя </a:t>
            </a:r>
            <a:r>
              <a:rPr lang="ru-RU" dirty="0"/>
              <a:t>– степень совпадения свойств товара, субъективно воспринимаемых клиентом, с ожиданиями, связанными с этим товаров</a:t>
            </a:r>
          </a:p>
          <a:p>
            <a:pPr algn="just"/>
            <a:r>
              <a:rPr lang="ru-RU" b="1" u="sng" dirty="0"/>
              <a:t>Важно! </a:t>
            </a:r>
          </a:p>
          <a:p>
            <a:pPr algn="just"/>
            <a:r>
              <a:rPr lang="ru-RU" dirty="0"/>
              <a:t>Если потребитель удовлетворен – то он купит  еще раз и станет распространять позитивную информацию о товаре</a:t>
            </a:r>
          </a:p>
          <a:p>
            <a:pPr algn="just"/>
            <a:r>
              <a:rPr lang="ru-RU" dirty="0"/>
              <a:t>Если потребитель не удовлетворен – не купит больше, потребует возврата денег, станет распространять негативную информацию и пр.</a:t>
            </a:r>
          </a:p>
        </p:txBody>
      </p:sp>
    </p:spTree>
    <p:extLst>
      <p:ext uri="{BB962C8B-B14F-4D97-AF65-F5344CB8AC3E}">
        <p14:creationId xmlns:p14="http://schemas.microsoft.com/office/powerpoint/2010/main" val="2730377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38152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Основные термины маркетинга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47800"/>
            <a:ext cx="8826184" cy="5410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/>
              <a:t>Рынок</a:t>
            </a:r>
            <a:r>
              <a:rPr lang="ru-RU" dirty="0"/>
              <a:t> – совокупность имеющихся и потенциальных покупателей товара/услуги</a:t>
            </a:r>
          </a:p>
          <a:p>
            <a:pPr algn="just"/>
            <a:r>
              <a:rPr lang="ru-RU" b="1" dirty="0"/>
              <a:t>Сегмент</a:t>
            </a:r>
            <a:r>
              <a:rPr lang="ru-RU" dirty="0"/>
              <a:t> – часть рынка, определенная по каким-либо критериям (признакам)</a:t>
            </a:r>
          </a:p>
          <a:p>
            <a:pPr algn="just"/>
            <a:r>
              <a:rPr lang="ru-RU" b="1" dirty="0"/>
              <a:t>Маркетинг-</a:t>
            </a:r>
            <a:r>
              <a:rPr lang="ru-RU" b="1" dirty="0" err="1"/>
              <a:t>микс</a:t>
            </a:r>
            <a:r>
              <a:rPr lang="ru-RU" dirty="0"/>
              <a:t> – это набор маркетинговых инструментов, предназначенных для воздействия на спрос</a:t>
            </a:r>
          </a:p>
          <a:p>
            <a:pPr algn="just"/>
            <a:r>
              <a:rPr lang="ru-RU" dirty="0"/>
              <a:t>Товар </a:t>
            </a:r>
          </a:p>
          <a:p>
            <a:pPr algn="just"/>
            <a:r>
              <a:rPr lang="ru-RU" dirty="0"/>
              <a:t>Цена</a:t>
            </a:r>
          </a:p>
          <a:p>
            <a:pPr algn="just"/>
            <a:r>
              <a:rPr lang="ru-RU" dirty="0"/>
              <a:t>Продвижение </a:t>
            </a:r>
          </a:p>
          <a:p>
            <a:pPr algn="just"/>
            <a:r>
              <a:rPr lang="ru-RU" dirty="0"/>
              <a:t>Распределение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023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41" y="26041"/>
            <a:ext cx="8754176" cy="77809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Основные термины маркетинга</a:t>
            </a:r>
            <a:endParaRPr lang="ru-RU" sz="4000" dirty="0"/>
          </a:p>
        </p:txBody>
      </p:sp>
      <p:pic>
        <p:nvPicPr>
          <p:cNvPr id="2050" name="Picture 2" descr="http://slv.com.ua/darom/market/017.files/image002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4" y="980728"/>
            <a:ext cx="9039066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180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839"/>
            <a:ext cx="8682168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Основные термины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8933688" cy="5544616"/>
          </a:xfrm>
        </p:spPr>
        <p:txBody>
          <a:bodyPr/>
          <a:lstStyle/>
          <a:p>
            <a:pPr marL="82296" indent="0">
              <a:buNone/>
            </a:pPr>
            <a:r>
              <a:rPr lang="ru-RU" b="1" dirty="0"/>
              <a:t>Сегментация</a:t>
            </a:r>
          </a:p>
          <a:p>
            <a:r>
              <a:rPr lang="ru-RU" dirty="0"/>
              <a:t>Критерии:</a:t>
            </a:r>
          </a:p>
          <a:p>
            <a:pPr lvl="1"/>
            <a:r>
              <a:rPr lang="ru-RU" dirty="0"/>
              <a:t>Географические </a:t>
            </a:r>
          </a:p>
          <a:p>
            <a:pPr lvl="2"/>
            <a:r>
              <a:rPr lang="ru-RU" dirty="0"/>
              <a:t>Расположение, численность, транспортная сеть, развитие местной экономики, местные нормы, климат и пр. </a:t>
            </a:r>
          </a:p>
          <a:p>
            <a:pPr lvl="1"/>
            <a:r>
              <a:rPr lang="ru-RU" dirty="0"/>
              <a:t>Демографические</a:t>
            </a:r>
          </a:p>
          <a:p>
            <a:pPr lvl="2"/>
            <a:r>
              <a:rPr lang="ru-RU" dirty="0"/>
              <a:t>Пол, возраст, доходы, семейное положение, профессия, уровень образования и пр.</a:t>
            </a:r>
          </a:p>
          <a:p>
            <a:pPr lvl="1"/>
            <a:r>
              <a:rPr lang="ru-RU" dirty="0" err="1"/>
              <a:t>Психографические</a:t>
            </a:r>
            <a:endParaRPr lang="ru-RU" dirty="0"/>
          </a:p>
          <a:p>
            <a:pPr lvl="2"/>
            <a:r>
              <a:rPr lang="ru-RU" dirty="0"/>
              <a:t> мотив покупки, тип личности, социальный класс, опыт использования товара, приверженность к марке и пр.</a:t>
            </a:r>
          </a:p>
        </p:txBody>
      </p:sp>
    </p:spTree>
    <p:extLst>
      <p:ext uri="{BB962C8B-B14F-4D97-AF65-F5344CB8AC3E}">
        <p14:creationId xmlns:p14="http://schemas.microsoft.com/office/powerpoint/2010/main" val="3881655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CB7729-3DB2-0D1B-7B0F-4939382C4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3000"/>
          </a:xfrm>
        </p:spPr>
        <p:txBody>
          <a:bodyPr/>
          <a:lstStyle/>
          <a:p>
            <a:r>
              <a:rPr lang="ru-RU" b="1" dirty="0"/>
              <a:t>Маркетинговый 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D0535A-6E10-BBAA-7EB6-B4F6F159F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43000"/>
            <a:ext cx="8466144" cy="5526360"/>
          </a:xfrm>
        </p:spPr>
        <p:txBody>
          <a:bodyPr>
            <a:normAutofit/>
          </a:bodyPr>
          <a:lstStyle/>
          <a:p>
            <a:r>
              <a:rPr lang="ru-RU" sz="2800" b="1" dirty="0"/>
              <a:t>Ключевой вопрос МП - Что продавать?</a:t>
            </a:r>
          </a:p>
          <a:p>
            <a:endParaRPr lang="ru-RU" sz="2800" b="1" dirty="0"/>
          </a:p>
          <a:p>
            <a:pPr marL="82296" indent="0">
              <a:buNone/>
            </a:pPr>
            <a:r>
              <a:rPr lang="ru-RU" sz="2800" b="1" dirty="0"/>
              <a:t>Отсюда следующие под-вопросы: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800" b="1" dirty="0">
                <a:effectLst/>
                <a:ea typeface="Times New Roman" panose="02020603050405020304" pitchFamily="18" charset="0"/>
              </a:rPr>
              <a:t>Кто, в целом, покупает данный товар?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800" b="1" dirty="0">
                <a:effectLst/>
                <a:ea typeface="Times New Roman" panose="02020603050405020304" pitchFamily="18" charset="0"/>
              </a:rPr>
              <a:t>Кто конкурирует (препятствует)?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800" b="1" dirty="0">
                <a:effectLst/>
                <a:ea typeface="Times New Roman" panose="02020603050405020304" pitchFamily="18" charset="0"/>
              </a:rPr>
              <a:t>В каких условиях работается на данном рынке (каналы продвижения и сбыта, госрегулирование и пр.)?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800" b="1" dirty="0">
                <a:effectLst/>
                <a:ea typeface="Times New Roman" panose="02020603050405020304" pitchFamily="18" charset="0"/>
              </a:rPr>
              <a:t>Какой товар с учетом вышеуказанного можно предложить?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800" b="1" dirty="0">
                <a:effectLst/>
                <a:ea typeface="Times New Roman" panose="02020603050405020304" pitchFamily="18" charset="0"/>
              </a:rPr>
              <a:t>Как это донести до клиента?</a:t>
            </a:r>
          </a:p>
          <a:p>
            <a:endParaRPr lang="ru-RU" sz="2800" b="1" dirty="0"/>
          </a:p>
          <a:p>
            <a:pPr marL="82296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192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519" y="34244"/>
            <a:ext cx="8538152" cy="70609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Маркетинговый план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76064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b="1" dirty="0"/>
              <a:t>Структура МП</a:t>
            </a:r>
            <a:r>
              <a:rPr lang="ru-RU" dirty="0"/>
              <a:t>:</a:t>
            </a:r>
          </a:p>
          <a:p>
            <a:pPr marL="82296" indent="0">
              <a:buNone/>
            </a:pPr>
            <a:endParaRPr lang="ru-RU" dirty="0"/>
          </a:p>
          <a:p>
            <a:r>
              <a:rPr lang="ru-RU" dirty="0"/>
              <a:t>Анализ рынка (общий)</a:t>
            </a:r>
          </a:p>
          <a:p>
            <a:r>
              <a:rPr lang="ru-RU" dirty="0"/>
              <a:t>Анализ потребителей</a:t>
            </a:r>
          </a:p>
          <a:p>
            <a:r>
              <a:rPr lang="ru-RU" dirty="0"/>
              <a:t>Анализ конкуренции</a:t>
            </a:r>
          </a:p>
          <a:p>
            <a:r>
              <a:rPr lang="ru-RU" dirty="0"/>
              <a:t>Разработка маркетинговой стратегии </a:t>
            </a:r>
          </a:p>
          <a:p>
            <a:r>
              <a:rPr lang="ru-RU" dirty="0"/>
              <a:t>Разработка маркетинг-</a:t>
            </a:r>
            <a:r>
              <a:rPr lang="ru-RU" dirty="0" err="1"/>
              <a:t>микс</a:t>
            </a:r>
            <a:r>
              <a:rPr lang="ru-RU" dirty="0"/>
              <a:t> для сегмента</a:t>
            </a:r>
          </a:p>
          <a:p>
            <a:r>
              <a:rPr lang="ru-RU" dirty="0"/>
              <a:t>План продаж</a:t>
            </a:r>
          </a:p>
          <a:p>
            <a:r>
              <a:rPr lang="ru-RU" dirty="0"/>
              <a:t>Бюджет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219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66144" cy="850106"/>
          </a:xfrm>
        </p:spPr>
        <p:txBody>
          <a:bodyPr>
            <a:normAutofit/>
          </a:bodyPr>
          <a:lstStyle/>
          <a:p>
            <a:r>
              <a:rPr lang="ru-RU" sz="4000" b="1" dirty="0"/>
              <a:t>Маркетинговый план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66738"/>
            <a:ext cx="8610160" cy="5702622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b="1" dirty="0"/>
              <a:t>Анализ рынка (отрасли):</a:t>
            </a:r>
          </a:p>
          <a:p>
            <a:pPr marL="82296" indent="0">
              <a:buNone/>
            </a:pPr>
            <a:endParaRPr lang="ru-RU" b="1" dirty="0"/>
          </a:p>
          <a:p>
            <a:r>
              <a:rPr lang="ru-RU" dirty="0"/>
              <a:t>Объем/размер рынка и его динамика рынка </a:t>
            </a:r>
          </a:p>
          <a:p>
            <a:r>
              <a:rPr lang="ru-RU" dirty="0"/>
              <a:t>Сезонная составляющая (когда, как долго?)</a:t>
            </a:r>
          </a:p>
          <a:p>
            <a:r>
              <a:rPr lang="ru-RU" dirty="0"/>
              <a:t>Наличие товаров-заменителей</a:t>
            </a:r>
          </a:p>
          <a:p>
            <a:r>
              <a:rPr lang="ru-RU" dirty="0"/>
              <a:t>Цены (уровень цен, эластичность цен)</a:t>
            </a:r>
          </a:p>
          <a:p>
            <a:r>
              <a:rPr lang="ru-RU" dirty="0"/>
              <a:t>Средняя частота покупок/заказов</a:t>
            </a:r>
          </a:p>
          <a:p>
            <a:r>
              <a:rPr lang="ru-RU" dirty="0"/>
              <a:t>Отдача от инвестиций (вложений)</a:t>
            </a:r>
          </a:p>
          <a:p>
            <a:r>
              <a:rPr lang="ru-RU" dirty="0"/>
              <a:t>Доступность сырья, помещений</a:t>
            </a:r>
          </a:p>
          <a:p>
            <a:r>
              <a:rPr lang="ru-RU" dirty="0"/>
              <a:t>Каналы продвижения и сбыта</a:t>
            </a:r>
          </a:p>
          <a:p>
            <a:r>
              <a:rPr lang="ru-RU" dirty="0"/>
              <a:t>Госрегулирование (налоги, лицензии и пр.)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384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364" y="188640"/>
            <a:ext cx="8682168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Маркетинговый план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66124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b="1" dirty="0"/>
              <a:t>Анализ потребителей</a:t>
            </a:r>
            <a:r>
              <a:rPr lang="ru-RU" dirty="0"/>
              <a:t>:</a:t>
            </a:r>
          </a:p>
          <a:p>
            <a:pPr marL="82296" indent="0">
              <a:buNone/>
            </a:pPr>
            <a:endParaRPr lang="ru-RU" dirty="0"/>
          </a:p>
          <a:p>
            <a:r>
              <a:rPr lang="ru-RU" dirty="0"/>
              <a:t>Сегменты рынка (кто они? Сколько их?)</a:t>
            </a:r>
          </a:p>
          <a:p>
            <a:r>
              <a:rPr lang="ru-RU" dirty="0"/>
              <a:t>Потребности сегментов в товаре (что хотят? сколько?)</a:t>
            </a:r>
          </a:p>
          <a:p>
            <a:r>
              <a:rPr lang="ru-RU" dirty="0"/>
              <a:t>Потребности сегментов в цене/оплате (по какой цене?)</a:t>
            </a:r>
          </a:p>
          <a:p>
            <a:r>
              <a:rPr lang="ru-RU" dirty="0"/>
              <a:t>Потребности сегментов в продвижении (как?)</a:t>
            </a:r>
          </a:p>
          <a:p>
            <a:r>
              <a:rPr lang="ru-RU" dirty="0"/>
              <a:t>Потребности сегментов в месте покупок (где?)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670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77809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Маркетинговый план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933688" cy="561662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000" b="1" dirty="0"/>
              <a:t>Анализ конкуренции</a:t>
            </a:r>
            <a:r>
              <a:rPr lang="ru-RU" sz="3000" dirty="0"/>
              <a:t>:</a:t>
            </a:r>
          </a:p>
          <a:p>
            <a:pPr marL="82296" indent="0">
              <a:buNone/>
            </a:pPr>
            <a:endParaRPr lang="ru-RU" sz="3000" dirty="0"/>
          </a:p>
          <a:p>
            <a:r>
              <a:rPr lang="ru-RU" sz="3000" dirty="0"/>
              <a:t>Конкуренты на данном сегменте (кто они? сколько их?</a:t>
            </a:r>
          </a:p>
          <a:p>
            <a:r>
              <a:rPr lang="ru-RU" sz="3000" dirty="0"/>
              <a:t>Продажи товара конкурентами (что продают? сколько? какова доля? Удовлетворенность товарами?)</a:t>
            </a:r>
          </a:p>
          <a:p>
            <a:r>
              <a:rPr lang="ru-RU" sz="3000" dirty="0"/>
              <a:t>Цена продажи (какая цена? условия оплаты?)</a:t>
            </a:r>
          </a:p>
          <a:p>
            <a:r>
              <a:rPr lang="ru-RU" sz="3000" dirty="0"/>
              <a:t>Продвижение продаж (как?)</a:t>
            </a:r>
          </a:p>
          <a:p>
            <a:r>
              <a:rPr lang="ru-RU" sz="3000" dirty="0"/>
              <a:t>Распределение (сбыт) (где? Какие каналы?)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47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0865"/>
            <a:ext cx="8362176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Бизнес план (БП)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50206" cy="583264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Бизнес-план</a:t>
            </a:r>
            <a:r>
              <a:rPr lang="ru-RU" dirty="0"/>
              <a:t> – это документ, в котором описана планируемая хозяйственно-финансовая деятельность  на определенный период, с учетом потребностей рынка и возможностями получения ресурсов</a:t>
            </a:r>
          </a:p>
          <a:p>
            <a:pPr marL="82296" indent="0" algn="just">
              <a:buNone/>
            </a:pPr>
            <a:r>
              <a:rPr lang="ru-RU" b="1" dirty="0"/>
              <a:t>Когда обычно нужен Бизнес-план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При получении кредитов/грантов</a:t>
            </a:r>
          </a:p>
          <a:p>
            <a:pPr algn="just"/>
            <a:r>
              <a:rPr lang="ru-RU" dirty="0"/>
              <a:t>При приватизации</a:t>
            </a:r>
          </a:p>
          <a:p>
            <a:pPr algn="just"/>
            <a:r>
              <a:rPr lang="ru-RU" dirty="0"/>
              <a:t>При открытии нового предприятия/перепрофилировании</a:t>
            </a:r>
          </a:p>
          <a:p>
            <a:pPr algn="just"/>
            <a:r>
              <a:rPr lang="ru-RU" dirty="0"/>
              <a:t>При появлении новых инвесторов и пр.</a:t>
            </a:r>
          </a:p>
          <a:p>
            <a:pPr>
              <a:buNone/>
            </a:pPr>
            <a:r>
              <a:rPr lang="ru-RU" i="1" dirty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35712"/>
            <a:ext cx="8682168" cy="77809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Маркетинговый план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42386"/>
            <a:ext cx="9144000" cy="6115614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ru-RU" b="1" dirty="0"/>
              <a:t>Анализ конкурентоспособности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Товар </a:t>
            </a:r>
            <a:r>
              <a:rPr lang="ru-RU" sz="2400" dirty="0"/>
              <a:t>(надежность, безопасность, эргономика, </a:t>
            </a:r>
            <a:r>
              <a:rPr lang="ru-RU" sz="2400" dirty="0" err="1"/>
              <a:t>вторичн.использование</a:t>
            </a:r>
            <a:r>
              <a:rPr lang="ru-RU" sz="2400" dirty="0"/>
              <a:t> и пр.)</a:t>
            </a:r>
          </a:p>
          <a:p>
            <a:r>
              <a:rPr lang="ru-RU" dirty="0"/>
              <a:t>Качество товара</a:t>
            </a:r>
          </a:p>
          <a:p>
            <a:r>
              <a:rPr lang="ru-RU" dirty="0"/>
              <a:t>Наличие торговой марки </a:t>
            </a:r>
          </a:p>
          <a:p>
            <a:r>
              <a:rPr lang="ru-RU" dirty="0"/>
              <a:t>Объемы продаж</a:t>
            </a:r>
          </a:p>
          <a:p>
            <a:r>
              <a:rPr lang="ru-RU" dirty="0"/>
              <a:t>Упаковка</a:t>
            </a:r>
          </a:p>
          <a:p>
            <a:r>
              <a:rPr lang="ru-RU" dirty="0"/>
              <a:t>Цена товара</a:t>
            </a:r>
          </a:p>
          <a:p>
            <a:r>
              <a:rPr lang="ru-RU" dirty="0"/>
              <a:t>Система продвижения </a:t>
            </a:r>
          </a:p>
          <a:p>
            <a:r>
              <a:rPr lang="ru-RU" dirty="0"/>
              <a:t>Каналы сбыта</a:t>
            </a:r>
          </a:p>
          <a:p>
            <a:r>
              <a:rPr lang="ru-RU" dirty="0"/>
              <a:t>Производственные мощности (технология)</a:t>
            </a:r>
          </a:p>
          <a:p>
            <a:r>
              <a:rPr lang="ru-RU" dirty="0"/>
              <a:t>Сервисное обслуживание </a:t>
            </a:r>
          </a:p>
          <a:p>
            <a:r>
              <a:rPr lang="ru-RU" dirty="0"/>
              <a:t>Финансовая обеспеченность</a:t>
            </a:r>
          </a:p>
          <a:p>
            <a:r>
              <a:rPr lang="ru-RU" dirty="0"/>
              <a:t>Прочие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647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744" y="1"/>
            <a:ext cx="8754176" cy="88126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Маркетинговый план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7"/>
            <a:ext cx="8933688" cy="6048672"/>
          </a:xfrm>
        </p:spPr>
        <p:txBody>
          <a:bodyPr/>
          <a:lstStyle/>
          <a:p>
            <a:r>
              <a:rPr lang="ru-RU" dirty="0"/>
              <a:t>Пример анализа конкурентоспособности кафе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225141"/>
              </p:ext>
            </p:extLst>
          </p:nvPr>
        </p:nvGraphicFramePr>
        <p:xfrm>
          <a:off x="-1" y="1289099"/>
          <a:ext cx="8933688" cy="5452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896">
                  <a:extLst>
                    <a:ext uri="{9D8B030D-6E8A-4147-A177-3AD203B41FA5}">
                      <a16:colId xmlns:a16="http://schemas.microsoft.com/office/drawing/2014/main" val="2977873593"/>
                    </a:ext>
                  </a:extLst>
                </a:gridCol>
                <a:gridCol w="2977896">
                  <a:extLst>
                    <a:ext uri="{9D8B030D-6E8A-4147-A177-3AD203B41FA5}">
                      <a16:colId xmlns:a16="http://schemas.microsoft.com/office/drawing/2014/main" val="3985110941"/>
                    </a:ext>
                  </a:extLst>
                </a:gridCol>
                <a:gridCol w="2977896">
                  <a:extLst>
                    <a:ext uri="{9D8B030D-6E8A-4147-A177-3AD203B41FA5}">
                      <a16:colId xmlns:a16="http://schemas.microsoft.com/office/drawing/2014/main" val="2122432890"/>
                    </a:ext>
                  </a:extLst>
                </a:gridCol>
              </a:tblGrid>
              <a:tr h="686791">
                <a:tc>
                  <a:txBody>
                    <a:bodyPr/>
                    <a:lstStyle/>
                    <a:p>
                      <a:r>
                        <a:rPr lang="ru-RU" dirty="0"/>
                        <a:t>Параметр оценки</a:t>
                      </a:r>
                    </a:p>
                    <a:p>
                      <a:r>
                        <a:rPr lang="ru-RU" dirty="0"/>
                        <a:t>конкурентоспособности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Оценка кафе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Оценка кафе 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266240"/>
                  </a:ext>
                </a:extLst>
              </a:tr>
              <a:tr h="647077">
                <a:tc>
                  <a:txBody>
                    <a:bodyPr/>
                    <a:lstStyle/>
                    <a:p>
                      <a:r>
                        <a:rPr lang="ru-RU" sz="2400" dirty="0"/>
                        <a:t>Качество</a:t>
                      </a:r>
                      <a:r>
                        <a:rPr lang="ru-RU" sz="2400" baseline="0" dirty="0"/>
                        <a:t> пищи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Среднее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Хорошее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320172"/>
                  </a:ext>
                </a:extLst>
              </a:tr>
              <a:tr h="647077">
                <a:tc>
                  <a:txBody>
                    <a:bodyPr/>
                    <a:lstStyle/>
                    <a:p>
                      <a:r>
                        <a:rPr lang="ru-RU" sz="2400" dirty="0"/>
                        <a:t>Цены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Низкие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Высокие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117401"/>
                  </a:ext>
                </a:extLst>
              </a:tr>
              <a:tr h="647077">
                <a:tc>
                  <a:txBody>
                    <a:bodyPr/>
                    <a:lstStyle/>
                    <a:p>
                      <a:r>
                        <a:rPr lang="ru-RU" sz="2400" dirty="0"/>
                        <a:t>Разнообразие меню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Большое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Среднее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508890"/>
                  </a:ext>
                </a:extLst>
              </a:tr>
              <a:tr h="647077">
                <a:tc>
                  <a:txBody>
                    <a:bodyPr/>
                    <a:lstStyle/>
                    <a:p>
                      <a:r>
                        <a:rPr lang="ru-RU" sz="2400" dirty="0"/>
                        <a:t>Атмосфера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Не</a:t>
                      </a:r>
                      <a:r>
                        <a:rPr lang="ru-RU" sz="2400" baseline="0" dirty="0"/>
                        <a:t> очень уютная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Уютная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397872"/>
                  </a:ext>
                </a:extLst>
              </a:tr>
              <a:tr h="647077">
                <a:tc>
                  <a:txBody>
                    <a:bodyPr/>
                    <a:lstStyle/>
                    <a:p>
                      <a:r>
                        <a:rPr lang="ru-RU" sz="2400" dirty="0"/>
                        <a:t>Расположение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Близко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Далеко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358844"/>
                  </a:ext>
                </a:extLst>
              </a:tr>
              <a:tr h="647077">
                <a:tc>
                  <a:txBody>
                    <a:bodyPr/>
                    <a:lstStyle/>
                    <a:p>
                      <a:r>
                        <a:rPr lang="ru-RU" sz="2400" dirty="0"/>
                        <a:t>Обслуживание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Среднее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Хорошее</a:t>
                      </a:r>
                      <a:r>
                        <a:rPr lang="ru-RU" sz="2400" baseline="0" dirty="0"/>
                        <a:t> (быстро)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537201"/>
                  </a:ext>
                </a:extLst>
              </a:tr>
              <a:tr h="883016">
                <a:tc>
                  <a:txBody>
                    <a:bodyPr/>
                    <a:lstStyle/>
                    <a:p>
                      <a:r>
                        <a:rPr lang="ru-RU" sz="2400" dirty="0"/>
                        <a:t>Режим работы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Постоянно (10.00-до 23.00)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Постоянно (10-23.00)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687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694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1143000"/>
          </a:xfrm>
        </p:spPr>
        <p:txBody>
          <a:bodyPr/>
          <a:lstStyle/>
          <a:p>
            <a:r>
              <a:rPr lang="ru-RU" sz="4400" b="1" dirty="0"/>
              <a:t>Маркетинговый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47800"/>
            <a:ext cx="8610160" cy="4800600"/>
          </a:xfrm>
        </p:spPr>
        <p:txBody>
          <a:bodyPr/>
          <a:lstStyle/>
          <a:p>
            <a:pPr marL="82296" indent="0">
              <a:buNone/>
            </a:pPr>
            <a:r>
              <a:rPr lang="ru-RU" b="1" dirty="0"/>
              <a:t>Маркетинговая стратегия:</a:t>
            </a:r>
          </a:p>
          <a:p>
            <a:endParaRPr lang="ru-RU" dirty="0"/>
          </a:p>
          <a:p>
            <a:r>
              <a:rPr lang="ru-RU" dirty="0"/>
              <a:t>Выбор сегмента/товара</a:t>
            </a:r>
          </a:p>
          <a:p>
            <a:r>
              <a:rPr lang="ru-RU" dirty="0"/>
              <a:t>Постановка маркетинговой цели (критерии </a:t>
            </a:r>
            <a:r>
              <a:rPr lang="en-US" dirty="0"/>
              <a:t>SMART</a:t>
            </a:r>
            <a:r>
              <a:rPr lang="ru-RU" dirty="0"/>
              <a:t>)</a:t>
            </a:r>
            <a:endParaRPr lang="en-US" dirty="0"/>
          </a:p>
          <a:p>
            <a:r>
              <a:rPr lang="ru-RU" dirty="0"/>
              <a:t>Выбор маркетинговой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23213189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10160" cy="686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Маркетинговый план</a:t>
            </a:r>
            <a:br>
              <a:rPr lang="ru-RU" sz="4000" b="1" dirty="0"/>
            </a:br>
            <a:r>
              <a:rPr lang="ru-RU" sz="3300" b="1" dirty="0">
                <a:solidFill>
                  <a:schemeClr val="tx1"/>
                </a:solidFill>
              </a:rPr>
              <a:t>Маркетинговые стратегии</a:t>
            </a:r>
            <a:endParaRPr lang="ru-RU" sz="3300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55372"/>
            <a:ext cx="8784976" cy="5519767"/>
          </a:xfrm>
        </p:spPr>
      </p:pic>
    </p:spTree>
    <p:extLst>
      <p:ext uri="{BB962C8B-B14F-4D97-AF65-F5344CB8AC3E}">
        <p14:creationId xmlns:p14="http://schemas.microsoft.com/office/powerpoint/2010/main" val="3491565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9050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Маркетинговый план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5589240"/>
          </a:xfrm>
        </p:spPr>
        <p:txBody>
          <a:bodyPr/>
          <a:lstStyle/>
          <a:p>
            <a:pPr marL="82296" indent="0">
              <a:buNone/>
            </a:pPr>
            <a:r>
              <a:rPr lang="ru-RU" b="1" dirty="0"/>
              <a:t>Маркетинг-</a:t>
            </a:r>
            <a:r>
              <a:rPr lang="ru-RU" b="1" dirty="0" err="1"/>
              <a:t>микс</a:t>
            </a:r>
            <a:r>
              <a:rPr lang="ru-RU" b="1" dirty="0"/>
              <a:t> (тактика):</a:t>
            </a:r>
          </a:p>
          <a:p>
            <a:pPr marL="82296" indent="0">
              <a:buNone/>
            </a:pPr>
            <a:endParaRPr lang="ru-RU" b="1" dirty="0"/>
          </a:p>
          <a:p>
            <a:r>
              <a:rPr lang="ru-RU" dirty="0"/>
              <a:t>Планируемый продукт / услуга</a:t>
            </a:r>
          </a:p>
          <a:p>
            <a:r>
              <a:rPr lang="ru-RU" dirty="0"/>
              <a:t>Планируемая цена</a:t>
            </a:r>
          </a:p>
          <a:p>
            <a:r>
              <a:rPr lang="ru-RU" dirty="0"/>
              <a:t>Планируемое продвижения </a:t>
            </a:r>
          </a:p>
          <a:p>
            <a:r>
              <a:rPr lang="ru-RU" dirty="0"/>
              <a:t>Планируемое распределение продукции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1143000"/>
          </a:xfrm>
        </p:spPr>
        <p:txBody>
          <a:bodyPr/>
          <a:lstStyle/>
          <a:p>
            <a:r>
              <a:rPr lang="ru-RU" sz="4400" b="1" dirty="0"/>
              <a:t>Маркетинговый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47800"/>
            <a:ext cx="8610160" cy="4800600"/>
          </a:xfrm>
        </p:spPr>
        <p:txBody>
          <a:bodyPr/>
          <a:lstStyle/>
          <a:p>
            <a:pPr algn="just"/>
            <a:r>
              <a:rPr lang="ru-RU" dirty="0"/>
              <a:t>План продаж- распределенный во времени планируемый объем продаж данного товара/услуги (в </a:t>
            </a:r>
            <a:r>
              <a:rPr lang="ru-RU" dirty="0" err="1"/>
              <a:t>натур.ед</a:t>
            </a:r>
            <a:r>
              <a:rPr lang="ru-RU" dirty="0"/>
              <a:t>.). Учитывает сезонную составляющую.</a:t>
            </a:r>
          </a:p>
          <a:p>
            <a:pPr algn="just"/>
            <a:r>
              <a:rPr lang="ru-RU" dirty="0"/>
              <a:t>Бюджет маркетинга – общая стоимость маркетинговых мер (исследования, разработка товара, пробный маркетинг, реклама и пр.)</a:t>
            </a:r>
          </a:p>
        </p:txBody>
      </p:sp>
    </p:spTree>
    <p:extLst>
      <p:ext uri="{BB962C8B-B14F-4D97-AF65-F5344CB8AC3E}">
        <p14:creationId xmlns:p14="http://schemas.microsoft.com/office/powerpoint/2010/main" val="1922791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98F96-A5BD-BF77-2462-D2DE6C12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446" y="38100"/>
            <a:ext cx="7498080" cy="1143000"/>
          </a:xfrm>
        </p:spPr>
        <p:txBody>
          <a:bodyPr/>
          <a:lstStyle/>
          <a:p>
            <a:r>
              <a:rPr lang="ru-RU" b="1" dirty="0"/>
              <a:t>Производственный 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B9CECA-2BB0-AAED-24B0-C9E6E93AE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81100"/>
            <a:ext cx="8538152" cy="5344244"/>
          </a:xfrm>
        </p:spPr>
        <p:txBody>
          <a:bodyPr>
            <a:normAutofit fontScale="92500"/>
          </a:bodyPr>
          <a:lstStyle/>
          <a:p>
            <a:r>
              <a:rPr lang="ru-RU" sz="2800" b="1" dirty="0"/>
              <a:t>Ключевой вопрос ПП – С помощью каких ресурсов это можно произвести?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Отсюда следующие под-вопросы: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Как это производить? (технология производства)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 чем это производить? (оборудование</a:t>
            </a:r>
            <a:r>
              <a:rPr lang="ru-RU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Где это производить? (помещение</a:t>
            </a:r>
            <a:r>
              <a:rPr lang="ru-RU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Какое должно быть сырье ? (сырьевое обеспечение)</a:t>
            </a:r>
          </a:p>
          <a:p>
            <a:r>
              <a:rPr lang="ru-RU" sz="2800" b="1" dirty="0">
                <a:ea typeface="Times New Roman" panose="02020603050405020304" pitchFamily="18" charset="0"/>
              </a:rPr>
              <a:t>Кто должен это производить? (к</a:t>
            </a:r>
            <a:r>
              <a:rPr lang="ru-RU" sz="2800" b="1" dirty="0">
                <a:effectLst/>
                <a:ea typeface="Times New Roman" panose="02020603050405020304" pitchFamily="18" charset="0"/>
              </a:rPr>
              <a:t>адровое обеспечение)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877529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9912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Производственный план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09600"/>
            <a:ext cx="8964488" cy="62484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/>
              <a:t>Структура ПП</a:t>
            </a:r>
            <a:r>
              <a:rPr lang="ru-RU" dirty="0"/>
              <a:t>:</a:t>
            </a:r>
          </a:p>
          <a:p>
            <a:r>
              <a:rPr lang="ru-RU" sz="3000" dirty="0"/>
              <a:t>Планируемая технология</a:t>
            </a:r>
          </a:p>
          <a:p>
            <a:r>
              <a:rPr lang="ru-RU" sz="3000" dirty="0"/>
              <a:t>Планируемое оборудование </a:t>
            </a:r>
          </a:p>
          <a:p>
            <a:r>
              <a:rPr lang="ru-RU" sz="3000" dirty="0"/>
              <a:t>Планируемое помещение (вид, площадь, инфраструктура, стоимость, приобретение)</a:t>
            </a:r>
          </a:p>
          <a:p>
            <a:r>
              <a:rPr lang="ru-RU" sz="3000" dirty="0"/>
              <a:t>Планируемое сырье</a:t>
            </a:r>
          </a:p>
          <a:p>
            <a:r>
              <a:rPr lang="ru-RU" sz="3000" dirty="0"/>
              <a:t>Планируемый персонал (кол-во, квалификация, режим, условия труда, стоимость, налоги)</a:t>
            </a:r>
          </a:p>
          <a:p>
            <a:r>
              <a:rPr lang="ru-RU" sz="3000" dirty="0"/>
              <a:t>План производства и план сырья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778098"/>
          </a:xfrm>
        </p:spPr>
        <p:txBody>
          <a:bodyPr>
            <a:normAutofit/>
          </a:bodyPr>
          <a:lstStyle/>
          <a:p>
            <a:r>
              <a:rPr lang="ru-RU" sz="4000" b="1" dirty="0"/>
              <a:t>Производственный план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149552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Планируемая технология</a:t>
            </a:r>
            <a:r>
              <a:rPr lang="ru-RU" dirty="0"/>
              <a:t>:</a:t>
            </a:r>
          </a:p>
          <a:p>
            <a:pPr lvl="1"/>
            <a:r>
              <a:rPr lang="ru-RU" sz="3000" dirty="0"/>
              <a:t>Соответствие качественным характеристикам потребителей</a:t>
            </a:r>
          </a:p>
          <a:p>
            <a:pPr lvl="1"/>
            <a:r>
              <a:rPr lang="ru-RU" sz="3000" dirty="0"/>
              <a:t>Соответствие стандартам (техническим регламентам)</a:t>
            </a:r>
          </a:p>
          <a:p>
            <a:pPr lvl="1"/>
            <a:r>
              <a:rPr lang="ru-RU" sz="3000" dirty="0"/>
              <a:t>Необходимость приобретения патента (если надо)</a:t>
            </a:r>
          </a:p>
          <a:p>
            <a:pPr lvl="1"/>
            <a:r>
              <a:rPr lang="ru-RU" sz="3000" dirty="0"/>
              <a:t>Метод приобретения (покупка, аренда, франшиза)</a:t>
            </a:r>
          </a:p>
          <a:p>
            <a:pPr lvl="1"/>
            <a:r>
              <a:rPr lang="ru-RU" sz="3000" dirty="0"/>
              <a:t>Стоимость приобретения </a:t>
            </a:r>
          </a:p>
          <a:p>
            <a:pPr lvl="1"/>
            <a:r>
              <a:rPr lang="ru-RU" sz="3000" dirty="0"/>
              <a:t>Описание технологического процесса </a:t>
            </a:r>
          </a:p>
          <a:p>
            <a:pPr lvl="1"/>
            <a:endParaRPr lang="ru-RU" dirty="0"/>
          </a:p>
          <a:p>
            <a:pPr lvl="1"/>
            <a:endParaRPr lang="ru-RU" dirty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749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706090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Производственный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8933688" cy="5877272"/>
          </a:xfrm>
        </p:spPr>
        <p:txBody>
          <a:bodyPr>
            <a:normAutofit/>
          </a:bodyPr>
          <a:lstStyle/>
          <a:p>
            <a:pPr marL="402336" lvl="1" indent="0">
              <a:buNone/>
            </a:pPr>
            <a:r>
              <a:rPr lang="ru-RU" sz="3000" b="1" dirty="0"/>
              <a:t>Планируемое оборудование</a:t>
            </a:r>
            <a:r>
              <a:rPr lang="ru-RU" sz="3000" dirty="0"/>
              <a:t>: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производительность оборудования должна отвечать требуемому количеству выпускаемой продукции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качество продукции, выпускаемой на этом оборудовании, должно соответствовать требованиям потребителей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effectLst/>
                <a:ea typeface="Times New Roman" panose="02020603050405020304" pitchFamily="18" charset="0"/>
              </a:rPr>
              <a:t>цена этого оборудования должна быть приемлемой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оборудование должно быть надежным, чтобы оно смогло отработать положенный срок эксплуатации</a:t>
            </a:r>
          </a:p>
          <a:p>
            <a:pPr algn="just"/>
            <a:r>
              <a:rPr lang="ru-RU" sz="2800" dirty="0">
                <a:effectLst/>
                <a:ea typeface="Times New Roman" panose="02020603050405020304" pitchFamily="18" charset="0"/>
              </a:rPr>
              <a:t>оборудование должно иметь соответствующие технические характеристики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7812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88305-991B-9654-70A6-DD36631CB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ru-RU" b="1" dirty="0"/>
              <a:t>Ключевые вопросы БП и его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B47E30-38BE-AED3-7D38-7092D1FE3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043608"/>
            <a:ext cx="8538152" cy="569776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Что продавать на рынке?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b="1" dirty="0"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Как это произвести? (какие ресурсы нужны?)</a:t>
            </a:r>
            <a:endParaRPr lang="ru-RU" b="1" dirty="0">
              <a:effectLst/>
              <a:ea typeface="Arial Unicode MS" panose="020B0604020202020204" pitchFamily="34" charset="-128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b="1" dirty="0"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Какая будет отдача от этих ресурсов?</a:t>
            </a:r>
          </a:p>
          <a:p>
            <a:pPr marL="0" lvl="0" indent="0" algn="just">
              <a:buNone/>
            </a:pPr>
            <a:endParaRPr lang="ru-RU" b="1" dirty="0">
              <a:effectLst/>
              <a:ea typeface="Arial Unicode MS" panose="020B0604020202020204" pitchFamily="34" charset="-128"/>
            </a:endParaRPr>
          </a:p>
          <a:p>
            <a:pPr marL="0" lvl="0" indent="0" algn="ctr">
              <a:buNone/>
              <a:tabLst>
                <a:tab pos="457200" algn="l"/>
              </a:tabLst>
            </a:pPr>
            <a:r>
              <a:rPr lang="ru-RU" b="1" dirty="0">
                <a:effectLst/>
                <a:ea typeface="Times New Roman" panose="02020603050405020304" pitchFamily="18" charset="0"/>
              </a:rPr>
              <a:t>Структура БП:</a:t>
            </a:r>
          </a:p>
          <a:p>
            <a:r>
              <a:rPr lang="ru-RU" b="1" dirty="0"/>
              <a:t>Общая часть</a:t>
            </a:r>
          </a:p>
          <a:p>
            <a:r>
              <a:rPr lang="ru-RU" b="1" dirty="0"/>
              <a:t>Маркетинговый план</a:t>
            </a:r>
          </a:p>
          <a:p>
            <a:r>
              <a:rPr lang="ru-RU" b="1" dirty="0"/>
              <a:t>Производственный план</a:t>
            </a:r>
          </a:p>
          <a:p>
            <a:r>
              <a:rPr lang="ru-RU" b="1" dirty="0"/>
              <a:t>Финансовый план</a:t>
            </a:r>
          </a:p>
          <a:p>
            <a:r>
              <a:rPr lang="ru-RU" b="1" dirty="0"/>
              <a:t>Приложения</a:t>
            </a:r>
            <a:endParaRPr lang="ru-RU" b="1" dirty="0">
              <a:effectLst/>
              <a:ea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275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706090"/>
          </a:xfrm>
        </p:spPr>
        <p:txBody>
          <a:bodyPr/>
          <a:lstStyle/>
          <a:p>
            <a:r>
              <a:rPr lang="ru-RU" sz="4000" b="1" dirty="0"/>
              <a:t>Производственный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82168" cy="561662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000" b="1" dirty="0"/>
              <a:t>Планируемое помещение</a:t>
            </a:r>
            <a:r>
              <a:rPr lang="ru-RU" sz="3000" dirty="0"/>
              <a:t>:</a:t>
            </a:r>
          </a:p>
          <a:p>
            <a:pPr marL="82296" indent="0">
              <a:buNone/>
            </a:pPr>
            <a:endParaRPr lang="ru-RU" sz="3000" dirty="0"/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близость к потребителям или к поставщикам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effectLst/>
                <a:ea typeface="Times New Roman" panose="02020603050405020304" pitchFamily="18" charset="0"/>
              </a:rPr>
              <a:t>размер помещения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возможность расширения/строительства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effectLst/>
                <a:ea typeface="Times New Roman" panose="02020603050405020304" pitchFamily="18" charset="0"/>
              </a:rPr>
              <a:t>удобная планировка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наличие необходимых коммуникаций (электроэнергия, канализация, вода и проч.)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наличие подъездных путей/парковки, мест разгрузки/погрузки и пр.</a:t>
            </a:r>
          </a:p>
          <a:p>
            <a:pPr marL="82296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2434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26184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Производственный план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82618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000" b="1" dirty="0"/>
              <a:t>Планируемое сырье</a:t>
            </a:r>
            <a:r>
              <a:rPr lang="ru-RU" sz="3000" dirty="0"/>
              <a:t>:</a:t>
            </a:r>
          </a:p>
          <a:p>
            <a:r>
              <a:rPr lang="ru-RU" sz="3000" dirty="0"/>
              <a:t>Качество сырья</a:t>
            </a:r>
          </a:p>
          <a:p>
            <a:r>
              <a:rPr lang="ru-RU" sz="3000" dirty="0"/>
              <a:t>Объемы сырья</a:t>
            </a:r>
          </a:p>
          <a:p>
            <a:r>
              <a:rPr lang="ru-RU" sz="3000" dirty="0"/>
              <a:t>Поставки сырья (поставщики, график поставок, условия поставок, возврат сырья/обмен)</a:t>
            </a:r>
          </a:p>
          <a:p>
            <a:r>
              <a:rPr lang="ru-RU" sz="3000" dirty="0"/>
              <a:t>Хранение/складирование сырья</a:t>
            </a:r>
          </a:p>
          <a:p>
            <a:r>
              <a:rPr lang="ru-RU" sz="3000" dirty="0"/>
              <a:t>Стоимость приобретения сырья</a:t>
            </a:r>
          </a:p>
          <a:p>
            <a:r>
              <a:rPr lang="ru-RU" sz="3000" dirty="0"/>
              <a:t>Техническая и юридическая документация </a:t>
            </a:r>
          </a:p>
        </p:txBody>
      </p:sp>
    </p:spTree>
    <p:extLst>
      <p:ext uri="{BB962C8B-B14F-4D97-AF65-F5344CB8AC3E}">
        <p14:creationId xmlns:p14="http://schemas.microsoft.com/office/powerpoint/2010/main" val="24213316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26184" cy="77809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Производственный план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826184" cy="5400600"/>
          </a:xfrm>
        </p:spPr>
        <p:txBody>
          <a:bodyPr/>
          <a:lstStyle/>
          <a:p>
            <a:r>
              <a:rPr lang="ru-RU" sz="3000" b="1" dirty="0"/>
              <a:t>Планируемый персонал</a:t>
            </a:r>
            <a:r>
              <a:rPr lang="ru-RU" sz="3000" dirty="0"/>
              <a:t>:</a:t>
            </a:r>
          </a:p>
          <a:p>
            <a:pPr lvl="1"/>
            <a:r>
              <a:rPr lang="ru-RU" sz="3000" dirty="0"/>
              <a:t>Кол-во</a:t>
            </a:r>
          </a:p>
          <a:p>
            <a:pPr lvl="1"/>
            <a:r>
              <a:rPr lang="ru-RU" sz="3000" dirty="0"/>
              <a:t>Квалификация </a:t>
            </a:r>
          </a:p>
          <a:p>
            <a:pPr lvl="1"/>
            <a:r>
              <a:rPr lang="ru-RU" sz="3000" dirty="0"/>
              <a:t>Условия труда</a:t>
            </a:r>
          </a:p>
          <a:p>
            <a:pPr lvl="1"/>
            <a:r>
              <a:rPr lang="ru-RU" sz="3000" dirty="0"/>
              <a:t>Стоимость</a:t>
            </a:r>
          </a:p>
          <a:p>
            <a:pPr lvl="1"/>
            <a:r>
              <a:rPr lang="ru-RU" sz="3000" dirty="0"/>
              <a:t>Налоги 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1447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7584"/>
            <a:ext cx="8466144" cy="706090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Производственный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03674"/>
            <a:ext cx="8754176" cy="5937694"/>
          </a:xfrm>
        </p:spPr>
        <p:txBody>
          <a:bodyPr/>
          <a:lstStyle/>
          <a:p>
            <a:r>
              <a:rPr lang="ru-RU" dirty="0"/>
              <a:t>План производства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План обеспечения сырьем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288066"/>
              </p:ext>
            </p:extLst>
          </p:nvPr>
        </p:nvGraphicFramePr>
        <p:xfrm>
          <a:off x="179512" y="1608857"/>
          <a:ext cx="8482716" cy="24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533367986"/>
                    </a:ext>
                  </a:extLst>
                </a:gridCol>
                <a:gridCol w="1064223">
                  <a:extLst>
                    <a:ext uri="{9D8B030D-6E8A-4147-A177-3AD203B41FA5}">
                      <a16:colId xmlns:a16="http://schemas.microsoft.com/office/drawing/2014/main" val="402477184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6708984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58095743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997049737"/>
                    </a:ext>
                  </a:extLst>
                </a:gridCol>
                <a:gridCol w="1153797">
                  <a:extLst>
                    <a:ext uri="{9D8B030D-6E8A-4147-A177-3AD203B41FA5}">
                      <a16:colId xmlns:a16="http://schemas.microsoft.com/office/drawing/2014/main" val="4195484462"/>
                    </a:ext>
                  </a:extLst>
                </a:gridCol>
              </a:tblGrid>
              <a:tr h="453280">
                <a:tc>
                  <a:txBody>
                    <a:bodyPr/>
                    <a:lstStyle/>
                    <a:p>
                      <a:r>
                        <a:rPr lang="ru-RU" dirty="0"/>
                        <a:t>Продукция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964667"/>
                  </a:ext>
                </a:extLst>
              </a:tr>
              <a:tr h="453280">
                <a:tc>
                  <a:txBody>
                    <a:bodyPr/>
                    <a:lstStyle/>
                    <a:p>
                      <a:r>
                        <a:rPr lang="ru-RU" dirty="0"/>
                        <a:t>   Продажи товара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754932"/>
                  </a:ext>
                </a:extLst>
              </a:tr>
              <a:tr h="453280">
                <a:tc>
                  <a:txBody>
                    <a:bodyPr/>
                    <a:lstStyle/>
                    <a:p>
                      <a:r>
                        <a:rPr lang="ru-RU" dirty="0"/>
                        <a:t>+Запас на конец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451770"/>
                  </a:ext>
                </a:extLst>
              </a:tr>
              <a:tr h="453280">
                <a:tc>
                  <a:txBody>
                    <a:bodyPr/>
                    <a:lstStyle/>
                    <a:p>
                      <a:r>
                        <a:rPr lang="ru-RU" dirty="0"/>
                        <a:t>- Запасы на начало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289847"/>
                  </a:ext>
                </a:extLst>
              </a:tr>
              <a:tr h="453280">
                <a:tc>
                  <a:txBody>
                    <a:bodyPr/>
                    <a:lstStyle/>
                    <a:p>
                      <a:r>
                        <a:rPr lang="ru-RU" dirty="0"/>
                        <a:t>= Производство товара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271966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224472"/>
              </p:ext>
            </p:extLst>
          </p:nvPr>
        </p:nvGraphicFramePr>
        <p:xfrm>
          <a:off x="179512" y="4768147"/>
          <a:ext cx="846268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271">
                  <a:extLst>
                    <a:ext uri="{9D8B030D-6E8A-4147-A177-3AD203B41FA5}">
                      <a16:colId xmlns:a16="http://schemas.microsoft.com/office/drawing/2014/main" val="194493414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65058556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72343888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0219512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188067562"/>
                    </a:ext>
                  </a:extLst>
                </a:gridCol>
                <a:gridCol w="1281915">
                  <a:extLst>
                    <a:ext uri="{9D8B030D-6E8A-4147-A177-3AD203B41FA5}">
                      <a16:colId xmlns:a16="http://schemas.microsoft.com/office/drawing/2014/main" val="2978121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941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Производство товара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798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+ Запас</a:t>
                      </a:r>
                      <a:r>
                        <a:rPr lang="ru-RU" baseline="0" dirty="0"/>
                        <a:t> на конец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97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- Запас на начало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199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= Поставки сырья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160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9947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819235-8C37-585E-7DF8-246A9BEE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38100"/>
            <a:ext cx="7498080" cy="1143000"/>
          </a:xfrm>
        </p:spPr>
        <p:txBody>
          <a:bodyPr/>
          <a:lstStyle/>
          <a:p>
            <a:r>
              <a:rPr lang="ru-RU" b="1" dirty="0"/>
              <a:t>Финансовый 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6D8EBE-8D4F-10F1-1FD4-4869B688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47800"/>
            <a:ext cx="8754176" cy="514955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Ключевой вопрос ФП – Какая отдача от этих ресурсов?</a:t>
            </a:r>
          </a:p>
          <a:p>
            <a:pPr marL="82296" indent="0">
              <a:buNone/>
            </a:pPr>
            <a:r>
              <a:rPr lang="ru-RU" dirty="0"/>
              <a:t>Отсюда следующие под-вопросы:</a:t>
            </a:r>
          </a:p>
          <a:p>
            <a:r>
              <a:rPr lang="ru-RU" dirty="0"/>
              <a:t>Сколько и чего надо для начала, в деньгах? Откуда возьмем? (стартовый капитал и его источники)</a:t>
            </a:r>
          </a:p>
          <a:p>
            <a:r>
              <a:rPr lang="ru-RU" dirty="0"/>
              <a:t>Сколько надо затрат? </a:t>
            </a:r>
          </a:p>
          <a:p>
            <a:r>
              <a:rPr lang="ru-RU" dirty="0"/>
              <a:t>Какая будет выручка?</a:t>
            </a:r>
          </a:p>
          <a:p>
            <a:r>
              <a:rPr lang="ru-RU" dirty="0"/>
              <a:t>Какая будет прибыль?</a:t>
            </a:r>
          </a:p>
          <a:p>
            <a:r>
              <a:rPr lang="ru-RU" dirty="0"/>
              <a:t>Какие денежные потоки будут?</a:t>
            </a:r>
          </a:p>
          <a:p>
            <a:endParaRPr lang="ru-RU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8400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Финансовый план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980728"/>
            <a:ext cx="7674056" cy="5837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Структура ФП: </a:t>
            </a:r>
          </a:p>
          <a:p>
            <a:pPr marL="457200" indent="-457200"/>
            <a:r>
              <a:rPr lang="ru-RU" dirty="0"/>
              <a:t>Планируемый стартовый капитал и его источники</a:t>
            </a:r>
          </a:p>
          <a:p>
            <a:pPr marL="457200" indent="-457200"/>
            <a:r>
              <a:rPr lang="ru-RU" dirty="0"/>
              <a:t>Планируемые затраты и Выручка</a:t>
            </a:r>
          </a:p>
          <a:p>
            <a:pPr marL="457200" indent="-457200"/>
            <a:r>
              <a:rPr lang="ru-RU" dirty="0"/>
              <a:t>Планируемый Отчет о финансовых результатах деятельности</a:t>
            </a:r>
          </a:p>
          <a:p>
            <a:pPr marL="457200" indent="-457200"/>
            <a:r>
              <a:rPr lang="ru-RU" dirty="0"/>
              <a:t> Планируемый Отчет о движении денежных средств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Финансовый план</a:t>
            </a:r>
            <a:endParaRPr lang="ru-RU" sz="4000" b="1" dirty="0"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838200"/>
            <a:ext cx="8568952" cy="60198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sz="3000" b="1" dirty="0">
                <a:latin typeface="+mj-lt"/>
                <a:cs typeface="Arial" panose="020B0604020202020204" pitchFamily="34" charset="0"/>
              </a:rPr>
              <a:t>Стартовый капитал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ru-RU" sz="3000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3000" dirty="0">
                <a:latin typeface="+mj-lt"/>
                <a:cs typeface="Arial" panose="020B0604020202020204" pitchFamily="34" charset="0"/>
              </a:rPr>
              <a:t>Стартовый капитал = стартовый основной капитал (инвестиции) + стартовый оборотный капитал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ru-RU" sz="3000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3000" dirty="0">
                <a:latin typeface="+mj-lt"/>
                <a:cs typeface="Arial" panose="020B0604020202020204" pitchFamily="34" charset="0"/>
              </a:rPr>
              <a:t>Основной капитал – это средства на приобретение помещения, оборудование, технология, транспорт и пр.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ru-RU" sz="3000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3000" dirty="0">
                <a:latin typeface="+mj-lt"/>
                <a:cs typeface="Arial" panose="020B0604020202020204" pitchFamily="34" charset="0"/>
              </a:rPr>
              <a:t>Оборотный капитал – средства на оплату расходов по сырью, зарплате, аренде, электроэнергии, коммунальным и </a:t>
            </a:r>
            <a:r>
              <a:rPr lang="ru-RU" sz="3000" dirty="0" err="1">
                <a:latin typeface="+mj-lt"/>
                <a:cs typeface="Arial" panose="020B0604020202020204" pitchFamily="34" charset="0"/>
              </a:rPr>
              <a:t>пр.расходам</a:t>
            </a:r>
            <a:endParaRPr lang="ru-RU" sz="30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538152" cy="90872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Финансовый план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8933688" cy="594928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sz="3000" b="1" dirty="0"/>
              <a:t>Источники стартового капитала</a:t>
            </a:r>
            <a:r>
              <a:rPr lang="ru-RU" sz="3000" dirty="0"/>
              <a:t>:</a:t>
            </a:r>
          </a:p>
          <a:p>
            <a:pPr marL="82296" indent="0">
              <a:buNone/>
            </a:pPr>
            <a:endParaRPr lang="ru-RU" sz="3000" dirty="0"/>
          </a:p>
          <a:p>
            <a:r>
              <a:rPr lang="ru-RU" sz="3000" dirty="0"/>
              <a:t>Собственные средства (деньги, ТМЗ, оборудование, помещение и пр.)</a:t>
            </a:r>
          </a:p>
          <a:p>
            <a:r>
              <a:rPr lang="ru-RU" sz="3000" dirty="0"/>
              <a:t>Заемные средства (чаще всего деньги):</a:t>
            </a:r>
          </a:p>
          <a:p>
            <a:pPr lvl="1"/>
            <a:r>
              <a:rPr lang="ru-RU" dirty="0"/>
              <a:t>Кредиты,</a:t>
            </a:r>
          </a:p>
          <a:p>
            <a:pPr lvl="1"/>
            <a:r>
              <a:rPr lang="ru-RU" dirty="0"/>
              <a:t>Займы</a:t>
            </a:r>
          </a:p>
          <a:p>
            <a:r>
              <a:rPr lang="ru-RU" dirty="0"/>
              <a:t>Заемные средства, как правило, предоставляются на условиях кредитования:</a:t>
            </a:r>
          </a:p>
          <a:p>
            <a:pPr lvl="1"/>
            <a:r>
              <a:rPr lang="ru-RU" dirty="0"/>
              <a:t>Срочность</a:t>
            </a:r>
          </a:p>
          <a:p>
            <a:pPr lvl="1"/>
            <a:r>
              <a:rPr lang="ru-RU" dirty="0"/>
              <a:t>Платность</a:t>
            </a:r>
          </a:p>
          <a:p>
            <a:pPr lvl="1"/>
            <a:r>
              <a:rPr lang="ru-RU" dirty="0"/>
              <a:t>Возвратность </a:t>
            </a:r>
          </a:p>
          <a:p>
            <a:pPr marL="402336" lvl="1" indent="0">
              <a:buNone/>
            </a:pP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77564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0960"/>
            <a:ext cx="8062664" cy="5334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Финансовый план</a:t>
            </a:r>
            <a:endParaRPr lang="ru-RU" sz="4000" b="1" dirty="0">
              <a:latin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>
              <a:buFontTx/>
              <a:buNone/>
            </a:pPr>
            <a:r>
              <a:rPr lang="ru-RU" sz="2000" b="1" dirty="0">
                <a:latin typeface="Arial" charset="0"/>
              </a:rPr>
              <a:t>Отчет о прибылях/убытках</a:t>
            </a:r>
          </a:p>
          <a:p>
            <a:pPr>
              <a:buFontTx/>
              <a:buNone/>
            </a:pPr>
            <a:endParaRPr lang="ru-RU" sz="2000" b="1" dirty="0">
              <a:latin typeface="Arial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7CD33A7-932E-0E38-EB0D-4B4887C1C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416766"/>
              </p:ext>
            </p:extLst>
          </p:nvPr>
        </p:nvGraphicFramePr>
        <p:xfrm>
          <a:off x="395536" y="1268760"/>
          <a:ext cx="8424934" cy="5993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593">
                  <a:extLst>
                    <a:ext uri="{9D8B030D-6E8A-4147-A177-3AD203B41FA5}">
                      <a16:colId xmlns:a16="http://schemas.microsoft.com/office/drawing/2014/main" val="1856055397"/>
                    </a:ext>
                  </a:extLst>
                </a:gridCol>
                <a:gridCol w="6236690">
                  <a:extLst>
                    <a:ext uri="{9D8B030D-6E8A-4147-A177-3AD203B41FA5}">
                      <a16:colId xmlns:a16="http://schemas.microsoft.com/office/drawing/2014/main" val="1574826385"/>
                    </a:ext>
                  </a:extLst>
                </a:gridCol>
                <a:gridCol w="1646651">
                  <a:extLst>
                    <a:ext uri="{9D8B030D-6E8A-4147-A177-3AD203B41FA5}">
                      <a16:colId xmlns:a16="http://schemas.microsoft.com/office/drawing/2014/main" val="1912179965"/>
                    </a:ext>
                  </a:extLst>
                </a:gridCol>
              </a:tblGrid>
              <a:tr h="507485"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</a:rPr>
                        <a:t>Итого</a:t>
                      </a:r>
                      <a:endParaRPr lang="ru-RU" sz="1200">
                        <a:effectLst/>
                      </a:endParaRPr>
                    </a:p>
                    <a:p>
                      <a:pPr algn="ctr"/>
                      <a:r>
                        <a:rPr lang="ru-RU" sz="1000">
                          <a:effectLst/>
                        </a:rPr>
                        <a:t>(1-ый год)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9076234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Выручка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6792779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Сырье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4092685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Труд </a:t>
                      </a:r>
                      <a:r>
                        <a:rPr lang="ru-RU" sz="1800" dirty="0" err="1">
                          <a:effectLst/>
                        </a:rPr>
                        <a:t>произв.работников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1595284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Аренда (производственных фондов)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1207226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Амортизация (производственных фондов)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410731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Техобслуживание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223118"/>
                  </a:ext>
                </a:extLst>
              </a:tr>
              <a:tr h="507485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Прочие коммунальные затраты (э/э, вода, канализация, теплоснабжение и пр.)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080290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>
                          <a:effectLst/>
                        </a:rPr>
                        <a:t>Прочие вспомогательные произв.материалы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152242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>
                          <a:effectLst/>
                        </a:rPr>
                        <a:t>Труд администрации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2397753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>
                          <a:effectLst/>
                        </a:rPr>
                        <a:t>Аренда офиса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820925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Коммуникационные расходы (Интернет, тел. и пр.)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7152738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Канцтовары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360705"/>
                  </a:ext>
                </a:extLst>
              </a:tr>
              <a:tr h="507485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Расходы по реализации (маркетинговые </a:t>
                      </a:r>
                      <a:r>
                        <a:rPr lang="ru-RU" sz="1800" dirty="0" err="1">
                          <a:effectLst/>
                        </a:rPr>
                        <a:t>расходы,транспорт</a:t>
                      </a:r>
                      <a:r>
                        <a:rPr lang="ru-RU" sz="1800" dirty="0">
                          <a:effectLst/>
                        </a:rPr>
                        <a:t>/ГСМ, погрузка/разгрузка, складирование и пр.)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8251711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Выплата процентов по кредиту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3003834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=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Прибыль (до налогов)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04275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Налоги (налог на прибыль/единый налог)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994846"/>
                  </a:ext>
                </a:extLst>
              </a:tr>
              <a:tr h="25374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=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effectLst/>
                        </a:rPr>
                        <a:t>Прибыль (после   налогов)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438072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871" y="-86309"/>
            <a:ext cx="8754176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Финансовый план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5395444-A963-B862-6449-27618209AF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398782"/>
              </p:ext>
            </p:extLst>
          </p:nvPr>
        </p:nvGraphicFramePr>
        <p:xfrm>
          <a:off x="395536" y="1340768"/>
          <a:ext cx="8492511" cy="4654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108">
                  <a:extLst>
                    <a:ext uri="{9D8B030D-6E8A-4147-A177-3AD203B41FA5}">
                      <a16:colId xmlns:a16="http://schemas.microsoft.com/office/drawing/2014/main" val="1215527678"/>
                    </a:ext>
                  </a:extLst>
                </a:gridCol>
                <a:gridCol w="3843722">
                  <a:extLst>
                    <a:ext uri="{9D8B030D-6E8A-4147-A177-3AD203B41FA5}">
                      <a16:colId xmlns:a16="http://schemas.microsoft.com/office/drawing/2014/main" val="109551390"/>
                    </a:ext>
                  </a:extLst>
                </a:gridCol>
                <a:gridCol w="1464097">
                  <a:extLst>
                    <a:ext uri="{9D8B030D-6E8A-4147-A177-3AD203B41FA5}">
                      <a16:colId xmlns:a16="http://schemas.microsoft.com/office/drawing/2014/main" val="106335836"/>
                    </a:ext>
                  </a:extLst>
                </a:gridCol>
                <a:gridCol w="1331168">
                  <a:extLst>
                    <a:ext uri="{9D8B030D-6E8A-4147-A177-3AD203B41FA5}">
                      <a16:colId xmlns:a16="http://schemas.microsoft.com/office/drawing/2014/main" val="2228646477"/>
                    </a:ext>
                  </a:extLst>
                </a:gridCol>
                <a:gridCol w="1459416">
                  <a:extLst>
                    <a:ext uri="{9D8B030D-6E8A-4147-A177-3AD203B41FA5}">
                      <a16:colId xmlns:a16="http://schemas.microsoft.com/office/drawing/2014/main" val="298169695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1-ый год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2-й год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3-й год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390458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err="1">
                          <a:effectLst/>
                        </a:rPr>
                        <a:t>Ден.средства</a:t>
                      </a:r>
                      <a:r>
                        <a:rPr lang="ru-RU" sz="2400" dirty="0">
                          <a:effectLst/>
                        </a:rPr>
                        <a:t> на начало периода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07428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>
                          <a:effectLst/>
                        </a:rPr>
                        <a:t>Прибыль (после налогов)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174618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>
                          <a:effectLst/>
                        </a:rPr>
                        <a:t>Амортизация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136744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>
                          <a:effectLst/>
                        </a:rPr>
                        <a:t>Выплата основного долга (по кредиту)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954545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>
                          <a:effectLst/>
                        </a:rPr>
                        <a:t>Выплата дивидендов/доли (из прибыли)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416136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effectLst/>
                        </a:rPr>
                        <a:t>=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err="1">
                          <a:effectLst/>
                        </a:rPr>
                        <a:t>Ден.средства</a:t>
                      </a:r>
                      <a:r>
                        <a:rPr lang="ru-RU" sz="2400" dirty="0">
                          <a:effectLst/>
                        </a:rPr>
                        <a:t> на конец периода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5872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98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Введение в Маркетинг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8933688" cy="5112568"/>
          </a:xfrm>
        </p:spPr>
        <p:txBody>
          <a:bodyPr/>
          <a:lstStyle/>
          <a:p>
            <a:pPr algn="just"/>
            <a:r>
              <a:rPr lang="ru-RU" b="1" dirty="0"/>
              <a:t>Маркетинг</a:t>
            </a:r>
            <a:r>
              <a:rPr lang="ru-RU" dirty="0"/>
              <a:t> – это социально-управленческая деятельность</a:t>
            </a:r>
          </a:p>
          <a:p>
            <a:pPr marL="82296" indent="0" algn="just">
              <a:buNone/>
            </a:pPr>
            <a:endParaRPr lang="ru-RU" dirty="0"/>
          </a:p>
          <a:p>
            <a:pPr algn="just"/>
            <a:r>
              <a:rPr lang="ru-RU" dirty="0"/>
              <a:t>Она реализуется через создание и продвижение товаров, обладающих потребительской ценностью</a:t>
            </a:r>
          </a:p>
          <a:p>
            <a:pPr marL="82296" indent="0" algn="just">
              <a:buNone/>
            </a:pPr>
            <a:endParaRPr lang="ru-RU" dirty="0"/>
          </a:p>
          <a:p>
            <a:pPr algn="just"/>
            <a:r>
              <a:rPr lang="ru-RU" b="1" dirty="0"/>
              <a:t>Цель (миссия) маркетинга </a:t>
            </a:r>
            <a:r>
              <a:rPr lang="ru-RU" dirty="0"/>
              <a:t>– удовлетворение нужд/потребностей  потребителей</a:t>
            </a:r>
          </a:p>
        </p:txBody>
      </p:sp>
    </p:spTree>
    <p:extLst>
      <p:ext uri="{BB962C8B-B14F-4D97-AF65-F5344CB8AC3E}">
        <p14:creationId xmlns:p14="http://schemas.microsoft.com/office/powerpoint/2010/main" val="53100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815" y="27856"/>
            <a:ext cx="8538152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Основные термины маркетинга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8933688" cy="554461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/>
              <a:t>Потребитель</a:t>
            </a:r>
            <a:r>
              <a:rPr lang="ru-RU" dirty="0"/>
              <a:t> – человек/организация, приобретающий данный товар/услугу на рынке для удовлетворения своих потребностей</a:t>
            </a:r>
          </a:p>
          <a:p>
            <a:pPr marL="82296" indent="0" algn="just">
              <a:buNone/>
            </a:pPr>
            <a:endParaRPr lang="ru-RU" dirty="0"/>
          </a:p>
          <a:p>
            <a:pPr algn="just"/>
            <a:r>
              <a:rPr lang="ru-RU" dirty="0"/>
              <a:t>Потребители могут быть: потенциальные, текущие, целевые</a:t>
            </a:r>
          </a:p>
          <a:p>
            <a:pPr marL="82296" indent="0" algn="just">
              <a:buNone/>
            </a:pPr>
            <a:endParaRPr lang="ru-RU" dirty="0"/>
          </a:p>
          <a:p>
            <a:r>
              <a:rPr lang="ru-RU" b="1" dirty="0"/>
              <a:t>Нужда</a:t>
            </a:r>
            <a:r>
              <a:rPr lang="ru-RU" dirty="0"/>
              <a:t> - ощущаемый недостаток в чем-то необходимом для него (жажда, голод, усталость и пр.)</a:t>
            </a:r>
          </a:p>
          <a:p>
            <a:pPr marL="82296" indent="0">
              <a:buNone/>
            </a:pPr>
            <a:endParaRPr lang="ru-RU" dirty="0"/>
          </a:p>
          <a:p>
            <a:pPr algn="just"/>
            <a:r>
              <a:rPr lang="ru-RU" b="1" dirty="0"/>
              <a:t>Потребность</a:t>
            </a:r>
            <a:r>
              <a:rPr lang="ru-RU" dirty="0"/>
              <a:t> – нужда, принявшая специфическую форму в соответствии с культурным уровнем и индивидуальностью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1150330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831" y="0"/>
            <a:ext cx="8394136" cy="850106"/>
          </a:xfrm>
        </p:spPr>
        <p:txBody>
          <a:bodyPr>
            <a:normAutofit/>
          </a:bodyPr>
          <a:lstStyle/>
          <a:p>
            <a:r>
              <a:rPr lang="ru-RU" sz="4000" b="1" dirty="0"/>
              <a:t>Основные термины маркетинга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50106"/>
            <a:ext cx="8826184" cy="6007894"/>
          </a:xfrm>
        </p:spPr>
        <p:txBody>
          <a:bodyPr/>
          <a:lstStyle/>
          <a:p>
            <a:pPr algn="just"/>
            <a:r>
              <a:rPr lang="ru-RU" b="1" dirty="0"/>
              <a:t>Запрос (спрос)</a:t>
            </a:r>
            <a:r>
              <a:rPr lang="ru-RU" dirty="0"/>
              <a:t> – потребность человека, подкрепленная его покупательной способностью</a:t>
            </a:r>
          </a:p>
          <a:p>
            <a:pPr algn="just"/>
            <a:r>
              <a:rPr lang="ru-RU" b="1" dirty="0"/>
              <a:t>Продукт (товар) – </a:t>
            </a:r>
            <a:r>
              <a:rPr lang="ru-RU" dirty="0"/>
              <a:t>все, что может быть предложено на рынке для удовлетворения нужд или потребностей</a:t>
            </a:r>
          </a:p>
          <a:p>
            <a:pPr algn="just"/>
            <a:r>
              <a:rPr lang="ru-RU" dirty="0"/>
              <a:t>Это могут быть: </a:t>
            </a:r>
          </a:p>
          <a:p>
            <a:pPr lvl="1" algn="just"/>
            <a:r>
              <a:rPr lang="ru-RU" sz="3000" dirty="0"/>
              <a:t>материальные объекты</a:t>
            </a:r>
          </a:p>
          <a:p>
            <a:pPr lvl="1" algn="just"/>
            <a:r>
              <a:rPr lang="ru-RU" sz="3000" dirty="0"/>
              <a:t>услуги</a:t>
            </a:r>
          </a:p>
          <a:p>
            <a:pPr lvl="1" algn="just"/>
            <a:r>
              <a:rPr lang="ru-RU" sz="3000" dirty="0"/>
              <a:t>идеи</a:t>
            </a:r>
          </a:p>
          <a:p>
            <a:pPr lvl="1" algn="just"/>
            <a:r>
              <a:rPr lang="ru-RU" sz="3000" dirty="0"/>
              <a:t>организации и пр.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94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38152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Основные термины маркетинга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47800"/>
            <a:ext cx="8538152" cy="5221560"/>
          </a:xfrm>
        </p:spPr>
        <p:txBody>
          <a:bodyPr/>
          <a:lstStyle/>
          <a:p>
            <a:pPr algn="just"/>
            <a:r>
              <a:rPr lang="ru-RU" b="1" dirty="0"/>
              <a:t>Продукт (товар) – </a:t>
            </a:r>
            <a:r>
              <a:rPr lang="ru-RU" dirty="0"/>
              <a:t>это инструмент для решения проблем потребителя, связанной с удовлетворенностью его нужд/потребностей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068960"/>
            <a:ext cx="7488832" cy="348538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67883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Основные термины маркетинга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47800"/>
            <a:ext cx="8610160" cy="51495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Смысл покупки товара</a:t>
            </a:r>
            <a:r>
              <a:rPr lang="ru-RU" dirty="0"/>
              <a:t>:</a:t>
            </a:r>
          </a:p>
          <a:p>
            <a:pPr lvl="1" algn="just"/>
            <a:r>
              <a:rPr lang="ru-RU" sz="3200" dirty="0"/>
              <a:t>в получении пользы от его применения (удовлетворение нужды)</a:t>
            </a:r>
          </a:p>
          <a:p>
            <a:pPr lvl="1" algn="just"/>
            <a:r>
              <a:rPr lang="ru-RU" sz="3200" dirty="0"/>
              <a:t>в обладании им (имидж)</a:t>
            </a:r>
          </a:p>
          <a:p>
            <a:pPr lvl="1" algn="just"/>
            <a:r>
              <a:rPr lang="ru-RU" sz="3200" dirty="0"/>
              <a:t>прочие (необходимая атрибутика, влияние моды и пр.)</a:t>
            </a:r>
          </a:p>
          <a:p>
            <a:pPr marL="402336" lvl="1" indent="0" algn="just">
              <a:buNone/>
            </a:pPr>
            <a:endParaRPr lang="ru-RU" sz="32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3200" b="1" dirty="0"/>
              <a:t>Важно!</a:t>
            </a:r>
            <a:r>
              <a:rPr lang="ru-RU" sz="3200" dirty="0"/>
              <a:t> Нужно понять, для чего будет покупаться товар конкретным потребителем</a:t>
            </a:r>
          </a:p>
          <a:p>
            <a:pPr marL="402336" lvl="1" indent="0">
              <a:buNone/>
            </a:pP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98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10160" cy="778098"/>
          </a:xfrm>
        </p:spPr>
        <p:txBody>
          <a:bodyPr>
            <a:normAutofit/>
          </a:bodyPr>
          <a:lstStyle/>
          <a:p>
            <a:r>
              <a:rPr lang="ru-RU" sz="4400" b="1" dirty="0"/>
              <a:t>Основные термины маркетинга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78098"/>
            <a:ext cx="9144000" cy="6079902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7000" b="1" dirty="0"/>
              <a:t>Имидж товара </a:t>
            </a:r>
            <a:r>
              <a:rPr lang="ru-RU" sz="7000" dirty="0"/>
              <a:t>- это сложившийся образ товара, связанный с его полезностью, известностью, престижностью</a:t>
            </a:r>
          </a:p>
          <a:p>
            <a:pPr algn="just"/>
            <a:r>
              <a:rPr lang="ru-RU" sz="7000" b="1" u="sng" dirty="0"/>
              <a:t>Важно!</a:t>
            </a:r>
            <a:r>
              <a:rPr lang="ru-RU" sz="7000" dirty="0"/>
              <a:t> При одинаковой цене/качестве товара потребитель отдает предпочтение товару с высоким имиджем</a:t>
            </a:r>
          </a:p>
          <a:p>
            <a:pPr algn="just"/>
            <a:r>
              <a:rPr lang="ru-RU" sz="7000" b="1" u="sng" dirty="0"/>
              <a:t>Пример</a:t>
            </a:r>
            <a:r>
              <a:rPr lang="ru-RU" sz="7000" dirty="0"/>
              <a:t>. часы "</a:t>
            </a:r>
            <a:r>
              <a:rPr lang="ru-RU" sz="7000" dirty="0" err="1"/>
              <a:t>Timex</a:t>
            </a:r>
            <a:r>
              <a:rPr lang="ru-RU" sz="7000" dirty="0"/>
              <a:t>" и "</a:t>
            </a:r>
            <a:r>
              <a:rPr lang="ru-RU" sz="7000" dirty="0" err="1"/>
              <a:t>Rolex</a:t>
            </a:r>
            <a:r>
              <a:rPr lang="ru-RU" sz="7000" dirty="0"/>
              <a:t>" мало отличаются по качеству, но цена  10 тыс. долл., а реальная стоимость только 1/10 этой цены</a:t>
            </a:r>
            <a:endParaRPr lang="ru-RU" sz="7000" b="1" i="1" dirty="0"/>
          </a:p>
          <a:p>
            <a:pPr algn="just"/>
            <a:r>
              <a:rPr lang="ru-RU" sz="7000" b="1" dirty="0"/>
              <a:t>Факторы влияния </a:t>
            </a:r>
            <a:r>
              <a:rPr lang="ru-RU" sz="7000" dirty="0"/>
              <a:t>на имидж: качество, имидж фирмы/марки, качество аналогичных продуктов, предпочтения покупателей</a:t>
            </a:r>
          </a:p>
          <a:p>
            <a:pPr algn="just"/>
            <a:r>
              <a:rPr lang="ru-RU" sz="7000" b="1" dirty="0"/>
              <a:t>Бренд</a:t>
            </a:r>
            <a:r>
              <a:rPr lang="ru-RU" sz="7000" dirty="0"/>
              <a:t> – это имя, знак, или символ, используемый для идентификации товара</a:t>
            </a:r>
          </a:p>
          <a:p>
            <a:pPr marL="82296" indent="0" algn="just">
              <a:buNone/>
            </a:pPr>
            <a:br>
              <a:rPr lang="ru-RU" sz="4000" i="1" dirty="0"/>
            </a:br>
            <a:br>
              <a:rPr lang="ru-RU" i="1" dirty="0"/>
            </a:br>
            <a:br>
              <a:rPr lang="ru-RU" dirty="0"/>
            </a:b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65515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WritingDesignTemplate">
  <a:themeElements>
    <a:clrScheme name="WritingDesignTemplate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WritingDesign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ritingDesign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2219</TotalTime>
  <Words>1780</Words>
  <Application>Microsoft Office PowerPoint</Application>
  <PresentationFormat>Экран (4:3)</PresentationFormat>
  <Paragraphs>421</Paragraphs>
  <Slides>39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39</vt:i4>
      </vt:variant>
    </vt:vector>
  </HeadingPairs>
  <TitlesOfParts>
    <vt:vector size="49" baseType="lpstr">
      <vt:lpstr>Arial</vt:lpstr>
      <vt:lpstr>Calibri</vt:lpstr>
      <vt:lpstr>Corbel</vt:lpstr>
      <vt:lpstr>Gill Sans MT</vt:lpstr>
      <vt:lpstr>Symbol</vt:lpstr>
      <vt:lpstr>Times New Roman</vt:lpstr>
      <vt:lpstr>Verdana</vt:lpstr>
      <vt:lpstr>Wingdings 2</vt:lpstr>
      <vt:lpstr>WritingDesignTemplate</vt:lpstr>
      <vt:lpstr>Солнцестояние</vt:lpstr>
      <vt:lpstr>Бизнес-план </vt:lpstr>
      <vt:lpstr>Бизнес план (БП) </vt:lpstr>
      <vt:lpstr>Ключевые вопросы БП и его структура</vt:lpstr>
      <vt:lpstr>Введение в Маркетинг</vt:lpstr>
      <vt:lpstr>Основные термины маркетинга</vt:lpstr>
      <vt:lpstr>Основные термины маркетинга</vt:lpstr>
      <vt:lpstr>Основные термины маркетинга</vt:lpstr>
      <vt:lpstr>Основные термины маркетинга</vt:lpstr>
      <vt:lpstr>Основные термины маркетинга</vt:lpstr>
      <vt:lpstr>Основные термины маркетинга</vt:lpstr>
      <vt:lpstr>Основные термины маркетинга</vt:lpstr>
      <vt:lpstr>Основные термины маркетинга</vt:lpstr>
      <vt:lpstr>Основные термины маркетинга</vt:lpstr>
      <vt:lpstr>Основные термины</vt:lpstr>
      <vt:lpstr>Маркетинговый план</vt:lpstr>
      <vt:lpstr>Маркетинговый план</vt:lpstr>
      <vt:lpstr>Маркетинговый план</vt:lpstr>
      <vt:lpstr>Маркетинговый план</vt:lpstr>
      <vt:lpstr>Маркетинговый план</vt:lpstr>
      <vt:lpstr>Маркетинговый план</vt:lpstr>
      <vt:lpstr>Маркетинговый план</vt:lpstr>
      <vt:lpstr>Маркетинговый план</vt:lpstr>
      <vt:lpstr>Маркетинговый план Маркетинговые стратегии</vt:lpstr>
      <vt:lpstr>Маркетинговый план</vt:lpstr>
      <vt:lpstr>Маркетинговый план</vt:lpstr>
      <vt:lpstr>Производственный план</vt:lpstr>
      <vt:lpstr>Производственный план  </vt:lpstr>
      <vt:lpstr>Производственный план</vt:lpstr>
      <vt:lpstr>Производственный план</vt:lpstr>
      <vt:lpstr>Производственный план</vt:lpstr>
      <vt:lpstr>Производственный план</vt:lpstr>
      <vt:lpstr>Производственный план</vt:lpstr>
      <vt:lpstr>Производственный план</vt:lpstr>
      <vt:lpstr>Финансовый план</vt:lpstr>
      <vt:lpstr>Финансовый план </vt:lpstr>
      <vt:lpstr>Финансовый план</vt:lpstr>
      <vt:lpstr>Финансовый план</vt:lpstr>
      <vt:lpstr>Финансовый план</vt:lpstr>
      <vt:lpstr>Финансовый план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ФИНАНСОВЫЙ ПЛАН</dc:title>
  <dc:creator>Дыйканов Болот</dc:creator>
  <cp:lastModifiedBy>Болот</cp:lastModifiedBy>
  <cp:revision>119</cp:revision>
  <dcterms:created xsi:type="dcterms:W3CDTF">2003-03-31T15:11:44Z</dcterms:created>
  <dcterms:modified xsi:type="dcterms:W3CDTF">2023-03-20T05:57:04Z</dcterms:modified>
</cp:coreProperties>
</file>